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2.jpg" ContentType="image/gif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5" r:id="rId6"/>
    <p:sldId id="269" r:id="rId7"/>
    <p:sldId id="273" r:id="rId8"/>
    <p:sldId id="265" r:id="rId9"/>
    <p:sldId id="266" r:id="rId10"/>
    <p:sldId id="274" r:id="rId11"/>
    <p:sldId id="276" r:id="rId12"/>
    <p:sldId id="271" r:id="rId13"/>
    <p:sldId id="267" r:id="rId14"/>
    <p:sldId id="268" r:id="rId15"/>
    <p:sldId id="260" r:id="rId16"/>
    <p:sldId id="261" r:id="rId17"/>
    <p:sldId id="262" r:id="rId18"/>
    <p:sldId id="263" r:id="rId1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76" autoAdjust="0"/>
  </p:normalViewPr>
  <p:slideViewPr>
    <p:cSldViewPr>
      <p:cViewPr>
        <p:scale>
          <a:sx n="66" d="100"/>
          <a:sy n="66" d="100"/>
        </p:scale>
        <p:origin x="-1278" y="-24"/>
      </p:cViewPr>
      <p:guideLst>
        <p:guide orient="horz" pos="2387"/>
        <p:guide pos="52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49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Horas</c:v>
                </c:pt>
              </c:strCache>
            </c:strRef>
          </c:tx>
          <c:explosion val="10"/>
          <c:dPt>
            <c:idx val="0"/>
            <c:bubble3D val="0"/>
            <c:explosion val="3"/>
          </c:dPt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Hoja1!$A$2:$A$5</c:f>
              <c:strCache>
                <c:ptCount val="4"/>
                <c:pt idx="0">
                  <c:v>Desarrollo</c:v>
                </c:pt>
                <c:pt idx="1">
                  <c:v>Documentación</c:v>
                </c:pt>
                <c:pt idx="2">
                  <c:v>Electronica</c:v>
                </c:pt>
                <c:pt idx="3">
                  <c:v>Investigación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255</c:v>
                </c:pt>
                <c:pt idx="1">
                  <c:v>140</c:v>
                </c:pt>
                <c:pt idx="2">
                  <c:v>100</c:v>
                </c:pt>
                <c:pt idx="3">
                  <c:v>93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F841A-8A41-47F6-A4B8-3B7C501F8CB0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05F4F-F61A-40C7-9125-E554E0C6F8D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02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Presentarse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275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hablo de los dispositivos:</a:t>
            </a:r>
            <a:r>
              <a:rPr lang="es-ES" baseline="0" dirty="0" smtClean="0"/>
              <a:t> el control de dispositivos e </a:t>
            </a:r>
            <a:r>
              <a:rPr lang="es-ES" baseline="0" dirty="0" err="1" smtClean="0"/>
              <a:t>iluminacion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671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Gratuito</a:t>
            </a:r>
            <a:r>
              <a:rPr lang="es-ES" baseline="0" dirty="0" smtClean="0"/>
              <a:t> frente a otros sistemas </a:t>
            </a:r>
            <a:r>
              <a:rPr lang="es-ES" baseline="0" dirty="0" err="1" smtClean="0"/>
              <a:t>domóticos</a:t>
            </a:r>
            <a:r>
              <a:rPr lang="es-ES" baseline="0" dirty="0" smtClean="0"/>
              <a:t> como </a:t>
            </a:r>
            <a:r>
              <a:rPr lang="es-ES" baseline="0" dirty="0" err="1" smtClean="0"/>
              <a:t>Alhena</a:t>
            </a:r>
            <a:r>
              <a:rPr lang="es-ES" baseline="0" dirty="0" smtClean="0"/>
              <a:t>, que aunque es superior en características y presentación, tiene casi las mismas funciones (implementa X-10) y cuesta su versión de voz por 106 euros</a:t>
            </a:r>
          </a:p>
          <a:p>
            <a:endParaRPr lang="es-ES" baseline="0" dirty="0" smtClean="0"/>
          </a:p>
          <a:p>
            <a:r>
              <a:rPr lang="es-ES" baseline="0" dirty="0" smtClean="0"/>
              <a:t>Open hardware: todos los esquemas están publicados en la documentación y funcionan con Arduino.</a:t>
            </a:r>
          </a:p>
          <a:p>
            <a:endParaRPr lang="es-ES" baseline="0" dirty="0" smtClean="0"/>
          </a:p>
          <a:p>
            <a:r>
              <a:rPr lang="es-ES" baseline="0" dirty="0" smtClean="0"/>
              <a:t>Arquitectura modular: es posible añadir nuevas funciones de manera relativamente sencilla.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958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Video y prueba</a:t>
            </a:r>
            <a:r>
              <a:rPr lang="es-ES" baseline="0" dirty="0" smtClean="0"/>
              <a:t> en vivo (si da tiempo)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6293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es-ES" dirty="0" smtClean="0"/>
              <a:t> 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Documentación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</a:t>
            </a:r>
            <a:r>
              <a:rPr lang="es-ES" dirty="0" smtClean="0"/>
              <a:t> 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Electrónica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s-ES" dirty="0" smtClean="0"/>
              <a:t> 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Investigación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362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Compatibilidad</a:t>
            </a:r>
            <a:r>
              <a:rPr lang="es-ES" baseline="0" dirty="0" smtClean="0"/>
              <a:t> con otros sistemas </a:t>
            </a:r>
            <a:r>
              <a:rPr lang="es-ES" baseline="0" dirty="0" err="1" smtClean="0"/>
              <a:t>domoticos</a:t>
            </a:r>
            <a:endParaRPr lang="es-ES" baseline="0" dirty="0" smtClean="0"/>
          </a:p>
          <a:p>
            <a:r>
              <a:rPr lang="es-ES" baseline="0" dirty="0" smtClean="0"/>
              <a:t>Multilenguaje en interfaz, mensajes internos y sintetizador</a:t>
            </a:r>
          </a:p>
          <a:p>
            <a:r>
              <a:rPr lang="es-ES" baseline="0" dirty="0" smtClean="0"/>
              <a:t>Posibilidad de cargar nuevos en tiempo de </a:t>
            </a:r>
            <a:r>
              <a:rPr lang="es-ES" baseline="0" dirty="0" err="1" smtClean="0"/>
              <a:t>ejecucion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91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Pásala muy rápido</a:t>
            </a:r>
            <a:r>
              <a:rPr lang="es-ES" baseline="0" dirty="0" smtClean="0"/>
              <a:t> pero habla de como vamos a estructurarla, tienes 30 según para hacerlo. (definiciones, características, demostraciones, conclusión y turno de preguntas)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925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Confort: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dirty="0" smtClean="0"/>
              <a:t>Control</a:t>
            </a:r>
            <a:r>
              <a:rPr lang="es-ES" baseline="0" dirty="0" smtClean="0"/>
              <a:t> de iluminación: seleccionar ambientes de iluminación en cada habitación (colores, intensidades de luz, tiempo de degradación)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Automatización de punto de luz: control del encendido y apagado de luces y de electrodomésticos (ambientadores, ventiladores, calefactores)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Gestión multimedia: reproducción de archivos multimedia, control sobre ellos, información sobre ellos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Control mediante voz: será posible controlar la vivienda no solo a partir de dispositivos típicos de entrada y salida como pueden ser ratón teclado y monitor, sino con nuestra voz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Seguridad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Detector de presencia (u otros objetos, depende del XML)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Detección de movimiento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Capturas de la casa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603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Implementar</a:t>
            </a:r>
            <a:r>
              <a:rPr lang="es-ES" baseline="0" dirty="0" smtClean="0"/>
              <a:t> en nueva plataforma de desarrollo: patrones de diseño, arquitectura modular compleja, </a:t>
            </a:r>
          </a:p>
          <a:p>
            <a:endParaRPr lang="es-ES" baseline="0" dirty="0" smtClean="0"/>
          </a:p>
          <a:p>
            <a:r>
              <a:rPr lang="es-ES" baseline="0" dirty="0" smtClean="0"/>
              <a:t>Obtener conocimientos de electrónica general: componentes microcontroladores PIC y Arduino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Tratamiento de sonido (reproducción multimedia, reconocimiento de</a:t>
            </a:r>
            <a:r>
              <a:rPr lang="es-ES" baseline="0" dirty="0" smtClean="0"/>
              <a:t> la voz, sintetización) e imagen.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291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Tenemos 108 funciones. La mayoría</a:t>
            </a:r>
            <a:r>
              <a:rPr lang="es-ES" baseline="0" dirty="0" smtClean="0"/>
              <a:t> de ellas están divididas en módulos que categorizan las funciones. Se pueden categorizar las siguientes funciones:</a:t>
            </a:r>
            <a:endParaRPr lang="es-E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Reproducción</a:t>
            </a:r>
            <a:r>
              <a:rPr lang="es-ES" baseline="0" dirty="0" smtClean="0"/>
              <a:t> multimedia: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Carga de música filtrada por “títulos, discos, autores, géneros”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Control de la reproducción y volumen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Información de la canción en reproducción, de la lista en reproducción o de la medioteca completa (la información es: títulos, autores, discos, géneros, duración)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Procesamiento de imágenes o visión computerizada: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detección de luminosidad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detector de movimiento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detección de rostros (o cualquier otra cosa que pueda ser entrenada en XML)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Información climatológica: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Temperatura: en </a:t>
            </a:r>
            <a:r>
              <a:rPr lang="es-ES" baseline="0" dirty="0" err="1" smtClean="0"/>
              <a:t>celcius</a:t>
            </a:r>
            <a:r>
              <a:rPr lang="es-ES" baseline="0" dirty="0" smtClean="0"/>
              <a:t> o </a:t>
            </a:r>
            <a:r>
              <a:rPr lang="es-ES" baseline="0" dirty="0" err="1" smtClean="0"/>
              <a:t>farenheit</a:t>
            </a:r>
            <a:endParaRPr lang="es-ES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Condición meteorológica: lluvioso, nuboso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Velocidad y dirección del viento: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También humedad.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281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Control</a:t>
            </a:r>
            <a:r>
              <a:rPr lang="es-ES" baseline="0" dirty="0" smtClean="0"/>
              <a:t> de iluminación: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Apagado y encendido de luces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Paleta de colores completa: rojo, azul, amarillo, naranja…. Hasta 16 millones de colores (según posibilidades hardware)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Patrones de iluminación: cambios de degradación, cambios aleatorios.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Control de dispositivos eléctricos del hogar;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Encendido y apagado de los dispositivos (también es posible hacer encendidos colectivos previa configuración)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Conexión de fuentes de frio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Calor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Miscelánea: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Opciones de calendario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Información de sucesos en el tiempo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Multilenguaje parcial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s-ES" baseline="0" dirty="0" smtClean="0"/>
              <a:t>Soporta: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Gramática multilenguaje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Configuraciones de directorios y peticiones HTTP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s-ES" baseline="0" dirty="0" smtClean="0"/>
              <a:t>No soporta: 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sintetización en varios idiomas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GUI / Consola multilenguaje</a:t>
            </a:r>
          </a:p>
          <a:p>
            <a:pPr marL="1543050" lvl="3" indent="-171450">
              <a:buFont typeface="Arial" pitchFamily="34" charset="0"/>
              <a:buChar char="•"/>
            </a:pPr>
            <a:endParaRPr lang="es-E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Al final de esta transparencia contar que, aunque estas funciones son muy interesantes y solamente el control de ellas mediante un ordenador puede dar mucha comodidad, estas, podrían mejorar de manera exponencial si se les añadiera cierta inteligencia (incluida en IntelliRoom)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281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Hablaremos</a:t>
            </a:r>
            <a:r>
              <a:rPr lang="es-ES" baseline="0" dirty="0" smtClean="0"/>
              <a:t> sobre los activadores y los definiremos (son sistemas que ejecutan comandos, explicados anteriormente). Hay tres tipos: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baseline="0" dirty="0" smtClean="0"/>
              <a:t>Programador: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Alarma: se podrían configurar sistemas de alarma al gusto (encender luces, música y parada por voz por introducción de algún comando en la consola)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Luces en el porche de 22 a 2 de la mañana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Otros sistemas: sistema anti mosquitos, ambientador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baseline="0" dirty="0" smtClean="0"/>
              <a:t>Gestor de eventos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Controlar la cantidad de luz de habitaciones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baseline="0" dirty="0" smtClean="0"/>
              <a:t>Temas predefinidos o configuraciones (como esta en la documentación)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En otros sistemas</a:t>
            </a:r>
            <a:r>
              <a:rPr lang="es-ES" baseline="0" dirty="0" smtClean="0"/>
              <a:t> comentar: sistema ambientador o sistema anti mosquitos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smtClean="0"/>
              <a:t>------</a:t>
            </a:r>
          </a:p>
          <a:p>
            <a:r>
              <a:rPr lang="es-ES" baseline="0" dirty="0" smtClean="0"/>
              <a:t>Gestor de eventos con las siguientes características</a:t>
            </a:r>
          </a:p>
          <a:p>
            <a:endParaRPr lang="es-E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finishImageProcess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el procesamiento de imagen termina, incluye además el resultado completo de su análisis.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lowIluminanceEvent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Evento configurable que es invocado cuando la iluminación de la habitación es menor que la configurada. Además, devuelve la iluminación de la misma.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highIluminanceEvent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Análogo a </a:t>
            </a:r>
            <a:r>
              <a:rPr lang="es-E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lowIluminanceEvent</a:t>
            </a:r>
            <a:r>
              <a:rPr lang="es-E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pero para valores de iluminación por encima del configurado.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movementDetected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se ha detectado movimiento en la habitación.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peopleDetected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se ha detectado la presencia de una persona.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newMessage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hay un nuevo mensaje interno en el sistema, incluye el mensaje.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speechRecognizer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el reconocedor de voz reconoce algo en gramática.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temperatureMaxEvent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Evento configurable que es invocado cuando la temperatura es superior a la configurada, incluye la temperatura actual en centígrados. </a:t>
            </a:r>
          </a:p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136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Dos formas de comunicación</a:t>
            </a:r>
            <a:r>
              <a:rPr lang="es-ES" baseline="0" dirty="0" smtClean="0"/>
              <a:t> implementadas:</a:t>
            </a:r>
          </a:p>
          <a:p>
            <a:r>
              <a:rPr lang="es-ES" baseline="0" dirty="0" smtClean="0"/>
              <a:t>	Mediantes formas clásicas: periféricos de entrada y salida (teclado </a:t>
            </a:r>
            <a:r>
              <a:rPr lang="es-ES" baseline="0" dirty="0" err="1" smtClean="0"/>
              <a:t>raton</a:t>
            </a:r>
            <a:r>
              <a:rPr lang="es-ES" baseline="0" dirty="0" smtClean="0"/>
              <a:t> y monitor)</a:t>
            </a:r>
          </a:p>
          <a:p>
            <a:r>
              <a:rPr lang="es-ES" baseline="0" dirty="0" smtClean="0"/>
              <a:t>		Lenguajes de comando que interpreta IntelliRoom</a:t>
            </a:r>
          </a:p>
          <a:p>
            <a:r>
              <a:rPr lang="es-ES" baseline="0" dirty="0" smtClean="0"/>
              <a:t>		Dos implementaciones: consola y </a:t>
            </a:r>
            <a:r>
              <a:rPr lang="es-ES" baseline="0" dirty="0" err="1" smtClean="0"/>
              <a:t>windows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forms</a:t>
            </a:r>
            <a:endParaRPr lang="es-ES" baseline="0" dirty="0" smtClean="0"/>
          </a:p>
          <a:p>
            <a:r>
              <a:rPr lang="es-ES" baseline="0" dirty="0" smtClean="0"/>
              <a:t>	Mediante comunicación de voz:</a:t>
            </a:r>
          </a:p>
          <a:p>
            <a:r>
              <a:rPr lang="es-ES" baseline="0" dirty="0" smtClean="0"/>
              <a:t>		Reconocimiento de voz (en múltiples idiomas)</a:t>
            </a:r>
          </a:p>
          <a:p>
            <a:r>
              <a:rPr lang="es-ES" baseline="0" dirty="0" smtClean="0"/>
              <a:t>		Sintetización de la voz humana</a:t>
            </a:r>
          </a:p>
          <a:p>
            <a:r>
              <a:rPr lang="es-ES" baseline="0" dirty="0" smtClean="0"/>
              <a:t>		Gramática 100% configurable mediante XML, es posible la carga en </a:t>
            </a:r>
            <a:r>
              <a:rPr lang="es-ES" baseline="0" dirty="0" err="1" smtClean="0"/>
              <a:t>arbol</a:t>
            </a:r>
            <a:r>
              <a:rPr lang="es-ES" baseline="0" dirty="0" smtClean="0"/>
              <a:t>, añadir y eliminar trozos de </a:t>
            </a:r>
            <a:r>
              <a:rPr lang="es-ES" baseline="0" dirty="0" err="1" smtClean="0"/>
              <a:t>gramatica</a:t>
            </a:r>
            <a:r>
              <a:rPr lang="es-ES" baseline="0" dirty="0" smtClean="0"/>
              <a:t> en 		tiempo de </a:t>
            </a:r>
            <a:r>
              <a:rPr lang="es-ES" baseline="0" dirty="0" err="1" smtClean="0"/>
              <a:t>ejecucion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84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8 horas en completo silencio, despiértame con música alta y luces, para apagar es necesario levantarme y teclear un comando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	Para ejecutarla: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ExecuteConfiguration</a:t>
            </a:r>
            <a:r>
              <a:rPr lang="es-ES" baseline="0" dirty="0" smtClean="0"/>
              <a:t> dormir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	Para cancelar la alarma: </a:t>
            </a:r>
            <a:r>
              <a:rPr lang="es-ES" baseline="0" dirty="0" err="1" smtClean="0"/>
              <a:t>DefaultSettings</a:t>
            </a:r>
            <a:endParaRPr lang="es-E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994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gif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image" Target="../media/image28.jpeg"/><Relationship Id="rId3" Type="http://schemas.openxmlformats.org/officeDocument/2006/relationships/image" Target="../media/image19.jp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jpg"/><Relationship Id="rId4" Type="http://schemas.openxmlformats.org/officeDocument/2006/relationships/image" Target="../media/image20.png"/><Relationship Id="rId9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37.gif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6.jpe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21.jpg"/><Relationship Id="rId14" Type="http://schemas.openxmlformats.org/officeDocument/2006/relationships/image" Target="../media/image3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Rafael Gómez García</a:t>
            </a:r>
            <a:endParaRPr lang="es-ES" dirty="0"/>
          </a:p>
        </p:txBody>
      </p:sp>
      <p:pic>
        <p:nvPicPr>
          <p:cNvPr id="1026" name="Picture 2" descr="C:\Users\Rafgomgar\Desktop\PFC\Documentacion\Logotipo\IntelliRoo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4320480" cy="13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de </a:t>
            </a:r>
            <a:r>
              <a:rPr lang="es-ES" dirty="0" smtClean="0"/>
              <a:t>funciones avanzadas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b="1" dirty="0" smtClean="0"/>
              <a:t>Modo dormir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 smtClean="0"/>
              <a:t>AddConfiguration</a:t>
            </a:r>
            <a:r>
              <a:rPr lang="es-ES" dirty="0" smtClean="0"/>
              <a:t> dormir Mute</a:t>
            </a:r>
          </a:p>
          <a:p>
            <a:pPr marL="0" indent="0">
              <a:buNone/>
            </a:pPr>
            <a:r>
              <a:rPr lang="es-ES" b="0" dirty="0"/>
              <a:t>	</a:t>
            </a:r>
            <a:r>
              <a:rPr lang="es-ES" b="0" dirty="0" err="1" smtClean="0"/>
              <a:t>AddConfiguration</a:t>
            </a:r>
            <a:r>
              <a:rPr lang="es-ES" b="0" dirty="0" smtClean="0"/>
              <a:t> dormir </a:t>
            </a:r>
            <a:r>
              <a:rPr lang="es-ES" b="0" dirty="0" err="1" smtClean="0"/>
              <a:t>Delete</a:t>
            </a:r>
            <a:r>
              <a:rPr lang="es-ES" dirty="0" err="1" smtClean="0"/>
              <a:t>AllGrammar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 smtClean="0"/>
              <a:t>AddConfiguration</a:t>
            </a:r>
            <a:r>
              <a:rPr lang="es-ES" dirty="0" smtClean="0"/>
              <a:t> dormir AddTask_LoadAllMedia_480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 smtClean="0"/>
              <a:t>AddConfiguration</a:t>
            </a:r>
            <a:r>
              <a:rPr lang="es-ES" dirty="0" smtClean="0"/>
              <a:t> dormir AddTask_MaximumVolume_480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 smtClean="0"/>
              <a:t>AddConfiguration</a:t>
            </a:r>
            <a:r>
              <a:rPr lang="es-ES" dirty="0" smtClean="0"/>
              <a:t> </a:t>
            </a:r>
            <a:r>
              <a:rPr lang="es-ES" dirty="0"/>
              <a:t>dormir </a:t>
            </a:r>
            <a:r>
              <a:rPr lang="es-ES" dirty="0" smtClean="0"/>
              <a:t>AddTask_TurnOnLight_480</a:t>
            </a:r>
          </a:p>
          <a:p>
            <a:endParaRPr lang="es-ES" dirty="0" smtClean="0"/>
          </a:p>
          <a:p>
            <a:r>
              <a:rPr lang="es-ES" b="1" dirty="0" smtClean="0"/>
              <a:t>Ahorrar electricidad eléctrica de 22 a 2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r>
              <a:rPr lang="es-ES" dirty="0" smtClean="0"/>
              <a:t>	Ejecutar una configuración a las 22:00 que tenga lo siguiente: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dirty="0" err="1" smtClean="0"/>
              <a:t>AddAction</a:t>
            </a:r>
            <a:r>
              <a:rPr lang="es-ES" dirty="0" smtClean="0"/>
              <a:t> </a:t>
            </a:r>
            <a:r>
              <a:rPr lang="es-ES" dirty="0" err="1" smtClean="0"/>
              <a:t>movementDetected</a:t>
            </a:r>
            <a:r>
              <a:rPr lang="es-ES" dirty="0" smtClean="0"/>
              <a:t> 					TurnOnLight|AddTask_TurnOffLight_5</a:t>
            </a:r>
          </a:p>
          <a:p>
            <a:pPr marL="0" indent="0">
              <a:buNone/>
            </a:pPr>
            <a:r>
              <a:rPr lang="es-ES" dirty="0" smtClean="0"/>
              <a:t>		</a:t>
            </a:r>
            <a:r>
              <a:rPr lang="es-ES" dirty="0" err="1" smtClean="0"/>
              <a:t>AddTask</a:t>
            </a:r>
            <a:r>
              <a:rPr lang="es-ES" dirty="0" smtClean="0"/>
              <a:t> </a:t>
            </a:r>
            <a:r>
              <a:rPr lang="es-ES" dirty="0" err="1" smtClean="0"/>
              <a:t>DeleteAllActions</a:t>
            </a:r>
            <a:r>
              <a:rPr lang="es-ES" dirty="0" smtClean="0"/>
              <a:t> 240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0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Dispositivos de IntelliRoom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Control de dispositivos: 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Control de iluminación: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911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Puntos fuertes de IntelliRoom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3200" dirty="0" smtClean="0"/>
              <a:t>Gratuito</a:t>
            </a:r>
          </a:p>
          <a:p>
            <a:endParaRPr lang="es-ES" sz="3200" dirty="0" smtClean="0"/>
          </a:p>
          <a:p>
            <a:r>
              <a:rPr lang="es-ES" sz="3200" dirty="0" smtClean="0"/>
              <a:t>Open-hardware</a:t>
            </a:r>
          </a:p>
          <a:p>
            <a:pPr lvl="1"/>
            <a:r>
              <a:rPr lang="es-ES" sz="2800" dirty="0" smtClean="0"/>
              <a:t>Arduino, códigos y circuiterías.</a:t>
            </a:r>
          </a:p>
          <a:p>
            <a:pPr lvl="1"/>
            <a:endParaRPr lang="es-ES" sz="2800" dirty="0" smtClean="0"/>
          </a:p>
          <a:p>
            <a:r>
              <a:rPr lang="es-ES" sz="3200" dirty="0" smtClean="0"/>
              <a:t>Arquitectura modular</a:t>
            </a:r>
          </a:p>
          <a:p>
            <a:endParaRPr lang="es-ES" dirty="0" smtClean="0"/>
          </a:p>
          <a:p>
            <a:r>
              <a:rPr lang="es-ES" sz="3200" dirty="0" smtClean="0"/>
              <a:t>No requiere de ningún dispositivo adicional</a:t>
            </a:r>
          </a:p>
          <a:p>
            <a:pPr lvl="1"/>
            <a:r>
              <a:rPr lang="es-ES" sz="2800" dirty="0" smtClean="0"/>
              <a:t>RAH, funciones multimedia, clima, imagen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356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11760" y="3056998"/>
            <a:ext cx="4350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smtClean="0"/>
              <a:t>DEMOSTRACIÓN</a:t>
            </a:r>
            <a:endParaRPr lang="es-ES" dirty="0"/>
          </a:p>
        </p:txBody>
      </p:sp>
      <p:pic>
        <p:nvPicPr>
          <p:cNvPr id="2" name="Montaje 0.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6512" y="-27384"/>
            <a:ext cx="9180512" cy="68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Dedicación</a:t>
            </a:r>
            <a:endParaRPr lang="es-ES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384717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65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Futuras mejoras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888432"/>
          </a:xfrm>
        </p:spPr>
        <p:txBody>
          <a:bodyPr>
            <a:normAutofit/>
          </a:bodyPr>
          <a:lstStyle/>
          <a:p>
            <a:r>
              <a:rPr lang="es-ES" sz="4000" dirty="0" smtClean="0"/>
              <a:t>Compatibilidad con X-10</a:t>
            </a:r>
          </a:p>
          <a:p>
            <a:endParaRPr lang="es-ES" sz="4000" dirty="0" smtClean="0"/>
          </a:p>
          <a:p>
            <a:r>
              <a:rPr lang="es-ES" sz="4000" dirty="0" smtClean="0"/>
              <a:t>Soporte multilenguaje 100%</a:t>
            </a:r>
          </a:p>
          <a:p>
            <a:endParaRPr lang="es-ES" sz="4000" dirty="0" smtClean="0"/>
          </a:p>
          <a:p>
            <a:r>
              <a:rPr lang="es-ES" sz="4000" dirty="0" smtClean="0"/>
              <a:t>Cargador de módulos dinámicos</a:t>
            </a:r>
          </a:p>
        </p:txBody>
      </p:sp>
    </p:spTree>
    <p:extLst>
      <p:ext uri="{BB962C8B-B14F-4D97-AF65-F5344CB8AC3E}">
        <p14:creationId xmlns:p14="http://schemas.microsoft.com/office/powerpoint/2010/main" val="252850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r>
              <a:rPr lang="es-ES" sz="4000" dirty="0" smtClean="0"/>
              <a:t>Conocimientos de electrónica</a:t>
            </a:r>
          </a:p>
          <a:p>
            <a:endParaRPr lang="es-ES" sz="4000" dirty="0" smtClean="0"/>
          </a:p>
          <a:p>
            <a:r>
              <a:rPr lang="es-ES" sz="4000" dirty="0" smtClean="0"/>
              <a:t>Arquitectura modular</a:t>
            </a:r>
          </a:p>
          <a:p>
            <a:endParaRPr lang="es-ES" sz="4000" dirty="0" smtClean="0"/>
          </a:p>
          <a:p>
            <a:r>
              <a:rPr lang="es-ES" sz="4000" dirty="0" smtClean="0"/>
              <a:t>Planificaciones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89511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 rot="20203838">
            <a:off x="1321928" y="1194565"/>
            <a:ext cx="642630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¿…?</a:t>
            </a:r>
            <a:endParaRPr lang="es-ES" sz="287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2302835" y="2661253"/>
            <a:ext cx="4464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smtClean="0"/>
              <a:t>¿Preguntas?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0444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835696" y="2204864"/>
            <a:ext cx="5896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dirty="0" smtClean="0"/>
              <a:t>GRACIAS </a:t>
            </a:r>
            <a:r>
              <a:rPr lang="es-ES" sz="9600" dirty="0" smtClean="0">
                <a:sym typeface="Wingdings" pitchFamily="2" charset="2"/>
              </a:rPr>
              <a:t></a:t>
            </a:r>
            <a:endParaRPr lang="es-ES" sz="9600" dirty="0"/>
          </a:p>
        </p:txBody>
      </p:sp>
      <p:pic>
        <p:nvPicPr>
          <p:cNvPr id="1028" name="Picture 4" descr="C:\Users\Rafgomgar\AppData\Local\Microsoft\Windows\Temporary Internet Files\Content.IE5\RGLR630Z\MC90007878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528" y="5528133"/>
            <a:ext cx="2357438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rectangular redondeada"/>
          <p:cNvSpPr/>
          <p:nvPr/>
        </p:nvSpPr>
        <p:spPr>
          <a:xfrm>
            <a:off x="2915816" y="4365104"/>
            <a:ext cx="2736304" cy="1090996"/>
          </a:xfrm>
          <a:prstGeom prst="wedgeRoundRectCallout">
            <a:avLst>
              <a:gd name="adj1" fmla="val 51571"/>
              <a:gd name="adj2" fmla="val 653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¡</a:t>
            </a:r>
            <a:r>
              <a:rPr lang="es-ES" sz="2800" dirty="0" smtClean="0"/>
              <a:t>Y FELIZ VERANO!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480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5185E-6 C -0.00312 -0.0007 -0.00608 -0.00093 -0.00868 -0.00232 C -0.01042 -0.00324 -0.01128 -0.00579 -0.01319 -0.00671 C -0.0191 -0.00996 -0.02673 -0.00972 -0.03229 -0.01366 C -0.04271 -0.02084 -0.04653 -0.02315 -0.05781 -0.02709 C -0.07726 -0.04028 -0.11198 -0.03241 -0.13038 -0.03148 C -0.13976 -0.02847 -0.14496 -0.02084 -0.15382 -0.01806 C -0.16423 -0.01111 -0.16979 0.00069 -0.1816 0.0044 C -0.19045 0.01389 -0.20156 0.01805 -0.21354 0.02268 C -0.22708 0.02176 -0.24045 0.02129 -0.25399 0.02014 C -0.26128 0.01944 -0.27535 0.01366 -0.27535 0.01389 C -0.28489 0.00648 -0.29618 0.00162 -0.30729 -0.00232 C -0.31371 -0.00463 -0.33542 -0.00857 -0.33542 -0.00834 C -0.37587 -0.02616 -0.4033 -0.01435 -0.44167 -0.01366 C -0.45017 -0.01065 -0.45885 -0.00764 -0.46719 -0.0044 C -0.4776 0.00579 -0.46406 -0.00602 -0.48003 0.00231 C -0.48472 0.00463 -0.48871 0.00833 -0.49305 0.01134 C -0.49496 0.01273 -0.49896 0.01574 -0.49896 0.01597 " pathEditMode="relative" rAng="0" ptsTypes="ffffffffffffffffff">
                                      <p:cBhvr>
                                        <p:cTn id="6" dur="6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876800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Objetivos del </a:t>
            </a:r>
            <a:r>
              <a:rPr lang="es-ES" dirty="0" smtClean="0"/>
              <a:t>proyecto</a:t>
            </a:r>
          </a:p>
          <a:p>
            <a:r>
              <a:rPr lang="es-ES" dirty="0" smtClean="0"/>
              <a:t>Arquitectura</a:t>
            </a:r>
            <a:endParaRPr lang="es-ES" dirty="0" smtClean="0"/>
          </a:p>
          <a:p>
            <a:r>
              <a:rPr lang="es-ES" dirty="0" smtClean="0"/>
              <a:t>Características</a:t>
            </a:r>
          </a:p>
          <a:p>
            <a:pPr lvl="1"/>
            <a:r>
              <a:rPr lang="es-ES" dirty="0" smtClean="0"/>
              <a:t>Funciones</a:t>
            </a:r>
          </a:p>
          <a:p>
            <a:pPr lvl="1"/>
            <a:r>
              <a:rPr lang="es-ES" dirty="0" smtClean="0"/>
              <a:t>Ejecutores</a:t>
            </a:r>
          </a:p>
          <a:p>
            <a:pPr lvl="1"/>
            <a:r>
              <a:rPr lang="es-ES" dirty="0" smtClean="0"/>
              <a:t>Interacción </a:t>
            </a:r>
            <a:r>
              <a:rPr lang="es-ES" dirty="0" smtClean="0"/>
              <a:t>hombre-maquina</a:t>
            </a:r>
          </a:p>
          <a:p>
            <a:r>
              <a:rPr lang="es-ES" dirty="0" smtClean="0"/>
              <a:t>Dispositivos</a:t>
            </a:r>
            <a:endParaRPr lang="es-ES" dirty="0" smtClean="0"/>
          </a:p>
          <a:p>
            <a:r>
              <a:rPr lang="es-ES" dirty="0" smtClean="0"/>
              <a:t>Demostraciones</a:t>
            </a:r>
          </a:p>
          <a:p>
            <a:r>
              <a:rPr lang="es-ES" dirty="0" smtClean="0"/>
              <a:t>Dedicación</a:t>
            </a:r>
          </a:p>
          <a:p>
            <a:r>
              <a:rPr lang="es-ES" dirty="0" smtClean="0"/>
              <a:t>Mejoras</a:t>
            </a:r>
          </a:p>
          <a:p>
            <a:r>
              <a:rPr lang="es-ES" dirty="0" smtClean="0"/>
              <a:t>Conclusiones</a:t>
            </a:r>
          </a:p>
          <a:p>
            <a:r>
              <a:rPr lang="es-ES" dirty="0" smtClean="0"/>
              <a:t>Preguntas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02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Introducción: ¿Qué es IntelliRoom?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idx="1"/>
          </p:nvPr>
        </p:nvSpPr>
        <p:spPr>
          <a:xfrm>
            <a:off x="1691680" y="1628800"/>
            <a:ext cx="5915000" cy="60466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Proyecto domótica de </a:t>
            </a:r>
            <a:r>
              <a:rPr lang="es-ES" dirty="0" smtClean="0"/>
              <a:t>confort y seguridad</a:t>
            </a:r>
            <a:endParaRPr lang="es-ES" dirty="0"/>
          </a:p>
        </p:txBody>
      </p:sp>
      <p:sp>
        <p:nvSpPr>
          <p:cNvPr id="6" name="5 Forma libre"/>
          <p:cNvSpPr/>
          <p:nvPr/>
        </p:nvSpPr>
        <p:spPr>
          <a:xfrm>
            <a:off x="1043644" y="2381421"/>
            <a:ext cx="3499420" cy="806400"/>
          </a:xfrm>
          <a:custGeom>
            <a:avLst/>
            <a:gdLst>
              <a:gd name="connsiteX0" fmla="*/ 0 w 3499420"/>
              <a:gd name="connsiteY0" fmla="*/ 0 h 806400"/>
              <a:gd name="connsiteX1" fmla="*/ 3499420 w 3499420"/>
              <a:gd name="connsiteY1" fmla="*/ 0 h 806400"/>
              <a:gd name="connsiteX2" fmla="*/ 3499420 w 3499420"/>
              <a:gd name="connsiteY2" fmla="*/ 806400 h 806400"/>
              <a:gd name="connsiteX3" fmla="*/ 0 w 3499420"/>
              <a:gd name="connsiteY3" fmla="*/ 806400 h 806400"/>
              <a:gd name="connsiteX4" fmla="*/ 0 w 3499420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806400">
                <a:moveTo>
                  <a:pt x="0" y="0"/>
                </a:moveTo>
                <a:lnTo>
                  <a:pt x="3499420" y="0"/>
                </a:lnTo>
                <a:lnTo>
                  <a:pt x="3499420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800" kern="1200" dirty="0" smtClean="0"/>
              <a:t>Confort</a:t>
            </a:r>
            <a:endParaRPr lang="es-ES" sz="2800" kern="1200" dirty="0"/>
          </a:p>
        </p:txBody>
      </p:sp>
      <p:sp>
        <p:nvSpPr>
          <p:cNvPr id="7" name="6 Forma libre"/>
          <p:cNvSpPr/>
          <p:nvPr/>
        </p:nvSpPr>
        <p:spPr>
          <a:xfrm>
            <a:off x="1043644" y="3187822"/>
            <a:ext cx="3499420" cy="3304980"/>
          </a:xfrm>
          <a:custGeom>
            <a:avLst/>
            <a:gdLst>
              <a:gd name="connsiteX0" fmla="*/ 0 w 3499420"/>
              <a:gd name="connsiteY0" fmla="*/ 0 h 3304980"/>
              <a:gd name="connsiteX1" fmla="*/ 3499420 w 3499420"/>
              <a:gd name="connsiteY1" fmla="*/ 0 h 3304980"/>
              <a:gd name="connsiteX2" fmla="*/ 3499420 w 3499420"/>
              <a:gd name="connsiteY2" fmla="*/ 3304980 h 3304980"/>
              <a:gd name="connsiteX3" fmla="*/ 0 w 3499420"/>
              <a:gd name="connsiteY3" fmla="*/ 3304980 h 3304980"/>
              <a:gd name="connsiteX4" fmla="*/ 0 w 3499420"/>
              <a:gd name="connsiteY4" fmla="*/ 0 h 330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3304980">
                <a:moveTo>
                  <a:pt x="0" y="0"/>
                </a:moveTo>
                <a:lnTo>
                  <a:pt x="3499420" y="0"/>
                </a:lnTo>
                <a:lnTo>
                  <a:pt x="3499420" y="3304980"/>
                </a:lnTo>
                <a:lnTo>
                  <a:pt x="0" y="33049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Control de iluminación.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Automatización de dispositivos.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Gestión multimedia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Control mediante voz.</a:t>
            </a:r>
            <a:endParaRPr lang="es-ES" sz="2800" kern="1200" dirty="0"/>
          </a:p>
        </p:txBody>
      </p:sp>
      <p:sp>
        <p:nvSpPr>
          <p:cNvPr id="9" name="8 Forma libre"/>
          <p:cNvSpPr/>
          <p:nvPr/>
        </p:nvSpPr>
        <p:spPr>
          <a:xfrm>
            <a:off x="5029163" y="2381421"/>
            <a:ext cx="3499420" cy="806400"/>
          </a:xfrm>
          <a:custGeom>
            <a:avLst/>
            <a:gdLst>
              <a:gd name="connsiteX0" fmla="*/ 0 w 3499420"/>
              <a:gd name="connsiteY0" fmla="*/ 0 h 806400"/>
              <a:gd name="connsiteX1" fmla="*/ 3499420 w 3499420"/>
              <a:gd name="connsiteY1" fmla="*/ 0 h 806400"/>
              <a:gd name="connsiteX2" fmla="*/ 3499420 w 3499420"/>
              <a:gd name="connsiteY2" fmla="*/ 806400 h 806400"/>
              <a:gd name="connsiteX3" fmla="*/ 0 w 3499420"/>
              <a:gd name="connsiteY3" fmla="*/ 806400 h 806400"/>
              <a:gd name="connsiteX4" fmla="*/ 0 w 3499420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806400">
                <a:moveTo>
                  <a:pt x="0" y="0"/>
                </a:moveTo>
                <a:lnTo>
                  <a:pt x="3499420" y="0"/>
                </a:lnTo>
                <a:lnTo>
                  <a:pt x="3499420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800" kern="1200" dirty="0" smtClean="0"/>
              <a:t>Seguridad</a:t>
            </a:r>
            <a:endParaRPr lang="es-ES" sz="2800" kern="1200" dirty="0"/>
          </a:p>
        </p:txBody>
      </p:sp>
      <p:sp>
        <p:nvSpPr>
          <p:cNvPr id="10" name="9 Forma libre"/>
          <p:cNvSpPr/>
          <p:nvPr/>
        </p:nvSpPr>
        <p:spPr>
          <a:xfrm>
            <a:off x="5032983" y="3187822"/>
            <a:ext cx="3499420" cy="3304980"/>
          </a:xfrm>
          <a:custGeom>
            <a:avLst/>
            <a:gdLst>
              <a:gd name="connsiteX0" fmla="*/ 0 w 3499420"/>
              <a:gd name="connsiteY0" fmla="*/ 0 h 3304980"/>
              <a:gd name="connsiteX1" fmla="*/ 3499420 w 3499420"/>
              <a:gd name="connsiteY1" fmla="*/ 0 h 3304980"/>
              <a:gd name="connsiteX2" fmla="*/ 3499420 w 3499420"/>
              <a:gd name="connsiteY2" fmla="*/ 3304980 h 3304980"/>
              <a:gd name="connsiteX3" fmla="*/ 0 w 3499420"/>
              <a:gd name="connsiteY3" fmla="*/ 3304980 h 3304980"/>
              <a:gd name="connsiteX4" fmla="*/ 0 w 3499420"/>
              <a:gd name="connsiteY4" fmla="*/ 0 h 330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3304980">
                <a:moveTo>
                  <a:pt x="0" y="0"/>
                </a:moveTo>
                <a:lnTo>
                  <a:pt x="3499420" y="0"/>
                </a:lnTo>
                <a:lnTo>
                  <a:pt x="3499420" y="3304980"/>
                </a:lnTo>
                <a:lnTo>
                  <a:pt x="0" y="33049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Detección de presencia.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Detección de movimiento.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Capturas.</a:t>
            </a:r>
            <a:endParaRPr lang="es-ES" sz="2800" kern="1200" dirty="0"/>
          </a:p>
        </p:txBody>
      </p:sp>
    </p:spTree>
    <p:extLst>
      <p:ext uri="{BB962C8B-B14F-4D97-AF65-F5344CB8AC3E}">
        <p14:creationId xmlns:p14="http://schemas.microsoft.com/office/powerpoint/2010/main" val="10138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dirty="0" smtClean="0"/>
              <a:t>Objetivos del proyecto</a:t>
            </a:r>
            <a:endParaRPr lang="es-ES" sz="3600" dirty="0"/>
          </a:p>
        </p:txBody>
      </p:sp>
      <p:grpSp>
        <p:nvGrpSpPr>
          <p:cNvPr id="17" name="16 Grupo"/>
          <p:cNvGrpSpPr/>
          <p:nvPr/>
        </p:nvGrpSpPr>
        <p:grpSpPr>
          <a:xfrm>
            <a:off x="539552" y="3140968"/>
            <a:ext cx="7571275" cy="1872208"/>
            <a:chOff x="539552" y="3140968"/>
            <a:chExt cx="7571275" cy="1872208"/>
          </a:xfrm>
        </p:grpSpPr>
        <p:sp>
          <p:nvSpPr>
            <p:cNvPr id="4" name="3 CuadroTexto"/>
            <p:cNvSpPr txBox="1"/>
            <p:nvPr/>
          </p:nvSpPr>
          <p:spPr>
            <a:xfrm>
              <a:off x="539552" y="3140968"/>
              <a:ext cx="7488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 smtClean="0"/>
                <a:t>Obtener </a:t>
              </a:r>
              <a:r>
                <a:rPr lang="es-ES" sz="2800" dirty="0"/>
                <a:t>conocimientos de electrónica general</a:t>
              </a:r>
              <a:r>
                <a:rPr lang="es-ES" sz="2800" dirty="0" smtClean="0"/>
                <a:t>.</a:t>
              </a:r>
              <a:endParaRPr lang="es-ES" sz="2800" dirty="0"/>
            </a:p>
          </p:txBody>
        </p:sp>
        <p:pic>
          <p:nvPicPr>
            <p:cNvPr id="8" name="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3664188"/>
              <a:ext cx="1444852" cy="1083639"/>
            </a:xfrm>
            <a:prstGeom prst="rect">
              <a:avLst/>
            </a:prstGeom>
          </p:spPr>
        </p:pic>
        <p:pic>
          <p:nvPicPr>
            <p:cNvPr id="9" name="8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583" y="3758541"/>
              <a:ext cx="908441" cy="957125"/>
            </a:xfrm>
            <a:prstGeom prst="rect">
              <a:avLst/>
            </a:prstGeom>
          </p:spPr>
        </p:pic>
        <p:pic>
          <p:nvPicPr>
            <p:cNvPr id="10" name="9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603" y="3579574"/>
              <a:ext cx="2016224" cy="1433602"/>
            </a:xfrm>
            <a:prstGeom prst="rect">
              <a:avLst/>
            </a:prstGeom>
          </p:spPr>
        </p:pic>
      </p:grpSp>
      <p:grpSp>
        <p:nvGrpSpPr>
          <p:cNvPr id="18" name="17 Grupo"/>
          <p:cNvGrpSpPr/>
          <p:nvPr/>
        </p:nvGrpSpPr>
        <p:grpSpPr>
          <a:xfrm>
            <a:off x="611560" y="4849996"/>
            <a:ext cx="7960408" cy="1900909"/>
            <a:chOff x="611560" y="4849996"/>
            <a:chExt cx="7960408" cy="2008004"/>
          </a:xfrm>
        </p:grpSpPr>
        <p:sp>
          <p:nvSpPr>
            <p:cNvPr id="5" name="4 CuadroTexto"/>
            <p:cNvSpPr txBox="1"/>
            <p:nvPr/>
          </p:nvSpPr>
          <p:spPr>
            <a:xfrm>
              <a:off x="611560" y="4849996"/>
              <a:ext cx="68407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Tratamiento de sonido e imagen</a:t>
              </a:r>
              <a:r>
                <a:rPr lang="es-ES" sz="2800" dirty="0" smtClean="0"/>
                <a:t>.</a:t>
              </a:r>
              <a:endParaRPr lang="es-ES" sz="2800" dirty="0"/>
            </a:p>
          </p:txBody>
        </p:sp>
        <p:pic>
          <p:nvPicPr>
            <p:cNvPr id="11" name="10 Imagen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701" y="5320372"/>
              <a:ext cx="1248075" cy="1537628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3635896" y="5427466"/>
              <a:ext cx="203023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0" dirty="0" smtClean="0"/>
                <a:t>SAPI</a:t>
              </a:r>
              <a:endParaRPr lang="es-ES" sz="8000" dirty="0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6300192" y="5517232"/>
              <a:ext cx="227177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7200" dirty="0" smtClean="0"/>
                <a:t>WMP</a:t>
              </a:r>
              <a:endParaRPr lang="es-ES" dirty="0"/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611560" y="1655222"/>
            <a:ext cx="7886133" cy="1485746"/>
            <a:chOff x="611560" y="1655222"/>
            <a:chExt cx="7886133" cy="1485746"/>
          </a:xfrm>
        </p:grpSpPr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2132856"/>
              <a:ext cx="1923878" cy="1008112"/>
            </a:xfrm>
            <a:prstGeom prst="rect">
              <a:avLst/>
            </a:prstGeom>
          </p:spPr>
        </p:pic>
        <p:sp>
          <p:nvSpPr>
            <p:cNvPr id="15" name="14 CuadroTexto"/>
            <p:cNvSpPr txBox="1"/>
            <p:nvPr/>
          </p:nvSpPr>
          <p:spPr>
            <a:xfrm>
              <a:off x="611560" y="1655222"/>
              <a:ext cx="78861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Implementar en una nueva plataforma de desarrollo</a:t>
              </a:r>
              <a:r>
                <a:rPr lang="es-ES" sz="2800" dirty="0" smtClean="0"/>
                <a:t>.</a:t>
              </a:r>
              <a:endParaRPr lang="es-E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18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IntelliRoom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876800"/>
          </a:xfrm>
        </p:spPr>
        <p:txBody>
          <a:bodyPr/>
          <a:lstStyle/>
          <a:p>
            <a:r>
              <a:rPr lang="es-ES" dirty="0" smtClean="0"/>
              <a:t>Estructura Software 3 capas:</a:t>
            </a:r>
          </a:p>
          <a:p>
            <a:pPr lvl="1"/>
            <a:r>
              <a:rPr lang="es-ES" dirty="0" smtClean="0"/>
              <a:t>Presentación</a:t>
            </a:r>
          </a:p>
          <a:p>
            <a:pPr lvl="1"/>
            <a:r>
              <a:rPr lang="es-ES" dirty="0" smtClean="0"/>
              <a:t>Lógica de negocio</a:t>
            </a:r>
          </a:p>
          <a:p>
            <a:pPr lvl="2"/>
            <a:r>
              <a:rPr lang="es-ES" dirty="0" smtClean="0"/>
              <a:t>IntelliRoom</a:t>
            </a:r>
          </a:p>
          <a:p>
            <a:pPr lvl="2"/>
            <a:r>
              <a:rPr lang="es-ES" dirty="0" smtClean="0"/>
              <a:t>Módulos</a:t>
            </a:r>
          </a:p>
          <a:p>
            <a:pPr lvl="1"/>
            <a:r>
              <a:rPr lang="es-ES" dirty="0" smtClean="0"/>
              <a:t>Datos</a:t>
            </a:r>
          </a:p>
          <a:p>
            <a:endParaRPr lang="es-ES" dirty="0" smtClean="0"/>
          </a:p>
          <a:p>
            <a:r>
              <a:rPr lang="es-ES" dirty="0" smtClean="0"/>
              <a:t>Estructura Hardware</a:t>
            </a:r>
          </a:p>
          <a:p>
            <a:pPr lvl="1"/>
            <a:r>
              <a:rPr lang="es-ES" dirty="0" smtClean="0"/>
              <a:t>Periféricos conectados</a:t>
            </a:r>
            <a:endParaRPr lang="es-ES" dirty="0"/>
          </a:p>
          <a:p>
            <a:pPr marL="274320" lvl="1" indent="0">
              <a:buNone/>
            </a:pPr>
            <a:r>
              <a:rPr lang="es-ES" dirty="0" smtClean="0"/>
              <a:t>al ordenador principal</a:t>
            </a:r>
          </a:p>
          <a:p>
            <a:pPr lvl="1"/>
            <a:r>
              <a:rPr lang="es-ES" dirty="0" smtClean="0"/>
              <a:t>En caso de dispositivos</a:t>
            </a:r>
          </a:p>
          <a:p>
            <a:pPr marL="274320" lvl="1" indent="0">
              <a:buNone/>
            </a:pPr>
            <a:r>
              <a:rPr lang="es-ES" dirty="0"/>
              <a:t>c</a:t>
            </a:r>
            <a:r>
              <a:rPr lang="es-ES" dirty="0" smtClean="0"/>
              <a:t>onexión con Arduino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988839"/>
            <a:ext cx="5400600" cy="4729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36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755576" y="1556792"/>
            <a:ext cx="7632774" cy="1512168"/>
            <a:chOff x="755576" y="1556792"/>
            <a:chExt cx="7632774" cy="1512168"/>
          </a:xfrm>
        </p:grpSpPr>
        <p:sp>
          <p:nvSpPr>
            <p:cNvPr id="27" name="26 Redondear rectángulo de esquina diagonal"/>
            <p:cNvSpPr/>
            <p:nvPr/>
          </p:nvSpPr>
          <p:spPr>
            <a:xfrm>
              <a:off x="755576" y="15567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694772"/>
              <a:ext cx="1296144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funciones</a:t>
            </a:r>
            <a:endParaRPr lang="es-ES" dirty="0"/>
          </a:p>
        </p:txBody>
      </p:sp>
      <p:sp>
        <p:nvSpPr>
          <p:cNvPr id="31" name="30 Rectángulo redondeado"/>
          <p:cNvSpPr/>
          <p:nvPr/>
        </p:nvSpPr>
        <p:spPr>
          <a:xfrm>
            <a:off x="3131840" y="1628800"/>
            <a:ext cx="1440160" cy="13681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Títulos</a:t>
            </a:r>
          </a:p>
          <a:p>
            <a:pPr algn="ctr"/>
            <a:r>
              <a:rPr lang="es-ES" b="1" dirty="0">
                <a:solidFill>
                  <a:schemeClr val="accent1"/>
                </a:solidFill>
              </a:rPr>
              <a:t>Discos</a:t>
            </a:r>
          </a:p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Autores</a:t>
            </a:r>
          </a:p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Géneros</a:t>
            </a:r>
          </a:p>
        </p:txBody>
      </p:sp>
      <p:sp>
        <p:nvSpPr>
          <p:cNvPr id="33" name="32 Rectángulo redondeado"/>
          <p:cNvSpPr/>
          <p:nvPr/>
        </p:nvSpPr>
        <p:spPr>
          <a:xfrm>
            <a:off x="6732240" y="1630300"/>
            <a:ext cx="1440160" cy="13681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smtClean="0">
                <a:solidFill>
                  <a:schemeClr val="accent1"/>
                </a:solidFill>
              </a:rPr>
              <a:t>ID3</a:t>
            </a:r>
            <a:endParaRPr lang="es-ES" dirty="0">
              <a:solidFill>
                <a:schemeClr val="accent1"/>
              </a:solidFill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755650" y="3356992"/>
            <a:ext cx="7632774" cy="1512168"/>
            <a:chOff x="755650" y="3356992"/>
            <a:chExt cx="7632774" cy="1512168"/>
          </a:xfrm>
        </p:grpSpPr>
        <p:sp>
          <p:nvSpPr>
            <p:cNvPr id="24" name="23 Redondear rectángulo de esquina diagonal"/>
            <p:cNvSpPr/>
            <p:nvPr/>
          </p:nvSpPr>
          <p:spPr>
            <a:xfrm>
              <a:off x="755650" y="33569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5616" y="3573016"/>
              <a:ext cx="1543111" cy="105524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2 Grupo"/>
          <p:cNvGrpSpPr/>
          <p:nvPr/>
        </p:nvGrpSpPr>
        <p:grpSpPr>
          <a:xfrm>
            <a:off x="4932040" y="1611164"/>
            <a:ext cx="1440160" cy="1385788"/>
            <a:chOff x="4932040" y="1611164"/>
            <a:chExt cx="1440160" cy="1385788"/>
          </a:xfrm>
        </p:grpSpPr>
        <p:sp>
          <p:nvSpPr>
            <p:cNvPr id="32" name="31 Rectángulo redondeado"/>
            <p:cNvSpPr/>
            <p:nvPr/>
          </p:nvSpPr>
          <p:spPr>
            <a:xfrm>
              <a:off x="4932040" y="16288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611164"/>
              <a:ext cx="1440086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4 Grupo"/>
          <p:cNvGrpSpPr/>
          <p:nvPr/>
        </p:nvGrpSpPr>
        <p:grpSpPr>
          <a:xfrm>
            <a:off x="4932040" y="3429000"/>
            <a:ext cx="1440234" cy="1368152"/>
            <a:chOff x="4932040" y="3429000"/>
            <a:chExt cx="1440234" cy="1368152"/>
          </a:xfrm>
        </p:grpSpPr>
        <p:sp>
          <p:nvSpPr>
            <p:cNvPr id="26" name="25 Rectángulo redondeado"/>
            <p:cNvSpPr/>
            <p:nvPr/>
          </p:nvSpPr>
          <p:spPr>
            <a:xfrm>
              <a:off x="49321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3442728"/>
              <a:ext cx="1427433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11 Grupo"/>
          <p:cNvGrpSpPr/>
          <p:nvPr/>
        </p:nvGrpSpPr>
        <p:grpSpPr>
          <a:xfrm>
            <a:off x="755650" y="5157192"/>
            <a:ext cx="7632774" cy="1512168"/>
            <a:chOff x="755650" y="5157192"/>
            <a:chExt cx="7632774" cy="1512168"/>
          </a:xfrm>
        </p:grpSpPr>
        <p:sp>
          <p:nvSpPr>
            <p:cNvPr id="34" name="33 Redondear rectángulo de esquina diagonal"/>
            <p:cNvSpPr/>
            <p:nvPr/>
          </p:nvSpPr>
          <p:spPr>
            <a:xfrm>
              <a:off x="755650" y="51571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39668" y="5295172"/>
              <a:ext cx="1192056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7 Grupo"/>
          <p:cNvGrpSpPr/>
          <p:nvPr/>
        </p:nvGrpSpPr>
        <p:grpSpPr>
          <a:xfrm>
            <a:off x="4932040" y="5229200"/>
            <a:ext cx="1440234" cy="1368152"/>
            <a:chOff x="4932040" y="5229200"/>
            <a:chExt cx="1440234" cy="1368152"/>
          </a:xfrm>
        </p:grpSpPr>
        <p:sp>
          <p:nvSpPr>
            <p:cNvPr id="36" name="35 Rectángulo redondeado"/>
            <p:cNvSpPr/>
            <p:nvPr/>
          </p:nvSpPr>
          <p:spPr>
            <a:xfrm>
              <a:off x="49321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5229200"/>
              <a:ext cx="1440086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3 Grupo"/>
          <p:cNvGrpSpPr/>
          <p:nvPr/>
        </p:nvGrpSpPr>
        <p:grpSpPr>
          <a:xfrm>
            <a:off x="3131840" y="3429000"/>
            <a:ext cx="1440234" cy="1368152"/>
            <a:chOff x="3131840" y="3429000"/>
            <a:chExt cx="1440234" cy="1368152"/>
          </a:xfrm>
        </p:grpSpPr>
        <p:sp>
          <p:nvSpPr>
            <p:cNvPr id="25" name="24 Rectángulo redondeado"/>
            <p:cNvSpPr/>
            <p:nvPr/>
          </p:nvSpPr>
          <p:spPr>
            <a:xfrm>
              <a:off x="31319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1840" y="3442728"/>
              <a:ext cx="1440049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5 Grupo"/>
          <p:cNvGrpSpPr/>
          <p:nvPr/>
        </p:nvGrpSpPr>
        <p:grpSpPr>
          <a:xfrm>
            <a:off x="6732240" y="3430500"/>
            <a:ext cx="1440234" cy="1368152"/>
            <a:chOff x="6732240" y="3430500"/>
            <a:chExt cx="1440234" cy="1368152"/>
          </a:xfrm>
        </p:grpSpPr>
        <p:sp>
          <p:nvSpPr>
            <p:cNvPr id="28" name="27 Rectángulo redondeado"/>
            <p:cNvSpPr/>
            <p:nvPr/>
          </p:nvSpPr>
          <p:spPr>
            <a:xfrm>
              <a:off x="6732314" y="34305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5" r="12729"/>
            <a:stretch/>
          </p:blipFill>
          <p:spPr bwMode="auto">
            <a:xfrm>
              <a:off x="6732240" y="3442728"/>
              <a:ext cx="1440086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6 Grupo"/>
          <p:cNvGrpSpPr/>
          <p:nvPr/>
        </p:nvGrpSpPr>
        <p:grpSpPr>
          <a:xfrm>
            <a:off x="3131914" y="5229200"/>
            <a:ext cx="1440160" cy="1368152"/>
            <a:chOff x="3131914" y="5229200"/>
            <a:chExt cx="1440160" cy="1368152"/>
          </a:xfrm>
        </p:grpSpPr>
        <p:sp>
          <p:nvSpPr>
            <p:cNvPr id="35" name="34 Rectángulo redondeado"/>
            <p:cNvSpPr/>
            <p:nvPr/>
          </p:nvSpPr>
          <p:spPr>
            <a:xfrm>
              <a:off x="31319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07328" y="5286922"/>
              <a:ext cx="900593" cy="1244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8 Grupo"/>
          <p:cNvGrpSpPr/>
          <p:nvPr/>
        </p:nvGrpSpPr>
        <p:grpSpPr>
          <a:xfrm>
            <a:off x="6732240" y="5230700"/>
            <a:ext cx="1440234" cy="1368152"/>
            <a:chOff x="6732240" y="5230700"/>
            <a:chExt cx="1440234" cy="1368152"/>
          </a:xfrm>
        </p:grpSpPr>
        <p:sp>
          <p:nvSpPr>
            <p:cNvPr id="37" name="36 Rectángulo redondeado"/>
            <p:cNvSpPr/>
            <p:nvPr/>
          </p:nvSpPr>
          <p:spPr>
            <a:xfrm>
              <a:off x="6732314" y="52307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12"/>
            <a:stretch/>
          </p:blipFill>
          <p:spPr bwMode="auto">
            <a:xfrm>
              <a:off x="6732240" y="5240284"/>
              <a:ext cx="1440086" cy="1357067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37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755650" y="3356992"/>
            <a:ext cx="7632774" cy="1512168"/>
            <a:chOff x="755650" y="3356992"/>
            <a:chExt cx="7632774" cy="1512168"/>
          </a:xfrm>
        </p:grpSpPr>
        <p:sp>
          <p:nvSpPr>
            <p:cNvPr id="24" name="23 Redondear rectángulo de esquina diagonal"/>
            <p:cNvSpPr/>
            <p:nvPr/>
          </p:nvSpPr>
          <p:spPr>
            <a:xfrm>
              <a:off x="755650" y="33569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5616" y="3576259"/>
              <a:ext cx="1543111" cy="1048761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4 Grupo"/>
          <p:cNvGrpSpPr/>
          <p:nvPr/>
        </p:nvGrpSpPr>
        <p:grpSpPr>
          <a:xfrm>
            <a:off x="755650" y="5157192"/>
            <a:ext cx="7632774" cy="1512168"/>
            <a:chOff x="755650" y="5157192"/>
            <a:chExt cx="7632774" cy="1512168"/>
          </a:xfrm>
        </p:grpSpPr>
        <p:sp>
          <p:nvSpPr>
            <p:cNvPr id="34" name="33 Redondear rectángulo de esquina diagonal"/>
            <p:cNvSpPr/>
            <p:nvPr/>
          </p:nvSpPr>
          <p:spPr>
            <a:xfrm>
              <a:off x="755650" y="51571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13891" y="5295172"/>
              <a:ext cx="1243609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2 Grupo"/>
          <p:cNvGrpSpPr/>
          <p:nvPr/>
        </p:nvGrpSpPr>
        <p:grpSpPr>
          <a:xfrm>
            <a:off x="755576" y="1556792"/>
            <a:ext cx="7632774" cy="1512168"/>
            <a:chOff x="755576" y="1556792"/>
            <a:chExt cx="7632774" cy="1512168"/>
          </a:xfrm>
        </p:grpSpPr>
        <p:sp>
          <p:nvSpPr>
            <p:cNvPr id="27" name="26 Redondear rectángulo de esquina diagonal"/>
            <p:cNvSpPr/>
            <p:nvPr/>
          </p:nvSpPr>
          <p:spPr>
            <a:xfrm>
              <a:off x="755576" y="15567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39891" y="1694772"/>
              <a:ext cx="991609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funciones</a:t>
            </a:r>
            <a:endParaRPr lang="es-ES" dirty="0"/>
          </a:p>
        </p:txBody>
      </p:sp>
      <p:sp>
        <p:nvSpPr>
          <p:cNvPr id="33" name="32 Rectángulo redondeado"/>
          <p:cNvSpPr/>
          <p:nvPr/>
        </p:nvSpPr>
        <p:spPr>
          <a:xfrm>
            <a:off x="6732240" y="1630300"/>
            <a:ext cx="1440160" cy="13681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chemeClr val="accent1"/>
                </a:solidFill>
              </a:rPr>
              <a:t>Patrones</a:t>
            </a:r>
            <a:endParaRPr lang="es-ES" sz="800" dirty="0">
              <a:solidFill>
                <a:schemeClr val="accent1"/>
              </a:solidFill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4932040" y="1628800"/>
            <a:ext cx="1440160" cy="1368152"/>
            <a:chOff x="4932040" y="1628800"/>
            <a:chExt cx="1440160" cy="1368152"/>
          </a:xfrm>
        </p:grpSpPr>
        <p:sp>
          <p:nvSpPr>
            <p:cNvPr id="32" name="31 Rectángulo redondeado"/>
            <p:cNvSpPr/>
            <p:nvPr/>
          </p:nvSpPr>
          <p:spPr>
            <a:xfrm>
              <a:off x="4932040" y="16288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1628800"/>
              <a:ext cx="1440160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8 Grupo"/>
          <p:cNvGrpSpPr/>
          <p:nvPr/>
        </p:nvGrpSpPr>
        <p:grpSpPr>
          <a:xfrm>
            <a:off x="4932114" y="3429000"/>
            <a:ext cx="1440160" cy="1368152"/>
            <a:chOff x="4932114" y="3429000"/>
            <a:chExt cx="1440160" cy="1368152"/>
          </a:xfrm>
        </p:grpSpPr>
        <p:sp>
          <p:nvSpPr>
            <p:cNvPr id="26" name="25 Rectángulo redondeado"/>
            <p:cNvSpPr/>
            <p:nvPr/>
          </p:nvSpPr>
          <p:spPr>
            <a:xfrm>
              <a:off x="49321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97460" y="3442728"/>
              <a:ext cx="1374740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11 Grupo"/>
          <p:cNvGrpSpPr/>
          <p:nvPr/>
        </p:nvGrpSpPr>
        <p:grpSpPr>
          <a:xfrm>
            <a:off x="4932040" y="5229200"/>
            <a:ext cx="1440234" cy="1368152"/>
            <a:chOff x="4932040" y="5229200"/>
            <a:chExt cx="1440234" cy="1368152"/>
          </a:xfrm>
        </p:grpSpPr>
        <p:sp>
          <p:nvSpPr>
            <p:cNvPr id="36" name="35 Rectángulo redondeado"/>
            <p:cNvSpPr/>
            <p:nvPr/>
          </p:nvSpPr>
          <p:spPr>
            <a:xfrm>
              <a:off x="49321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5230700"/>
              <a:ext cx="1440160" cy="13666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5 Grupo"/>
          <p:cNvGrpSpPr/>
          <p:nvPr/>
        </p:nvGrpSpPr>
        <p:grpSpPr>
          <a:xfrm>
            <a:off x="3131840" y="1628800"/>
            <a:ext cx="1440160" cy="1373186"/>
            <a:chOff x="3131840" y="1628800"/>
            <a:chExt cx="1440160" cy="1373186"/>
          </a:xfrm>
        </p:grpSpPr>
        <p:sp>
          <p:nvSpPr>
            <p:cNvPr id="31" name="30 Rectángulo redondeado"/>
            <p:cNvSpPr/>
            <p:nvPr/>
          </p:nvSpPr>
          <p:spPr>
            <a:xfrm>
              <a:off x="3131840" y="16288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1840" y="1633834"/>
              <a:ext cx="1440123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10 Grupo"/>
          <p:cNvGrpSpPr/>
          <p:nvPr/>
        </p:nvGrpSpPr>
        <p:grpSpPr>
          <a:xfrm>
            <a:off x="3131914" y="5229200"/>
            <a:ext cx="1440160" cy="1368152"/>
            <a:chOff x="3131914" y="5229200"/>
            <a:chExt cx="1440160" cy="1368152"/>
          </a:xfrm>
        </p:grpSpPr>
        <p:sp>
          <p:nvSpPr>
            <p:cNvPr id="35" name="34 Rectángulo redondeado"/>
            <p:cNvSpPr/>
            <p:nvPr/>
          </p:nvSpPr>
          <p:spPr>
            <a:xfrm>
              <a:off x="31319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5" name="Picture 3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28"/>
            <a:stretch/>
          </p:blipFill>
          <p:spPr bwMode="auto">
            <a:xfrm>
              <a:off x="3131988" y="5314607"/>
              <a:ext cx="1440086" cy="1138729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12 Grupo"/>
          <p:cNvGrpSpPr/>
          <p:nvPr/>
        </p:nvGrpSpPr>
        <p:grpSpPr>
          <a:xfrm>
            <a:off x="6732240" y="5230700"/>
            <a:ext cx="1440234" cy="1368152"/>
            <a:chOff x="6732240" y="5230700"/>
            <a:chExt cx="1440234" cy="1368152"/>
          </a:xfrm>
        </p:grpSpPr>
        <p:sp>
          <p:nvSpPr>
            <p:cNvPr id="37" name="36 Rectángulo redondeado"/>
            <p:cNvSpPr/>
            <p:nvPr/>
          </p:nvSpPr>
          <p:spPr>
            <a:xfrm>
              <a:off x="6732314" y="52307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6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879" b="-4758"/>
            <a:stretch/>
          </p:blipFill>
          <p:spPr bwMode="auto">
            <a:xfrm>
              <a:off x="6732240" y="5230700"/>
              <a:ext cx="1440086" cy="13666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7 Grupo"/>
          <p:cNvGrpSpPr/>
          <p:nvPr/>
        </p:nvGrpSpPr>
        <p:grpSpPr>
          <a:xfrm>
            <a:off x="3131840" y="3429000"/>
            <a:ext cx="1440234" cy="1375016"/>
            <a:chOff x="3131840" y="3429000"/>
            <a:chExt cx="1440234" cy="1375016"/>
          </a:xfrm>
        </p:grpSpPr>
        <p:sp>
          <p:nvSpPr>
            <p:cNvPr id="25" name="24 Rectángulo redondeado"/>
            <p:cNvSpPr/>
            <p:nvPr/>
          </p:nvSpPr>
          <p:spPr>
            <a:xfrm>
              <a:off x="31319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1840" y="3435864"/>
              <a:ext cx="1440233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9 Grupo"/>
          <p:cNvGrpSpPr/>
          <p:nvPr/>
        </p:nvGrpSpPr>
        <p:grpSpPr>
          <a:xfrm>
            <a:off x="6732240" y="3430500"/>
            <a:ext cx="1440234" cy="1368152"/>
            <a:chOff x="6732240" y="3430500"/>
            <a:chExt cx="1440234" cy="1368152"/>
          </a:xfrm>
        </p:grpSpPr>
        <p:sp>
          <p:nvSpPr>
            <p:cNvPr id="28" name="27 Rectángulo redondeado"/>
            <p:cNvSpPr/>
            <p:nvPr/>
          </p:nvSpPr>
          <p:spPr>
            <a:xfrm>
              <a:off x="6732314" y="34305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2" r="18408"/>
            <a:stretch/>
          </p:blipFill>
          <p:spPr bwMode="auto">
            <a:xfrm>
              <a:off x="6732240" y="3434913"/>
              <a:ext cx="1440234" cy="1363739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667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activadores</a:t>
            </a:r>
            <a:endParaRPr lang="es-ES" dirty="0"/>
          </a:p>
        </p:txBody>
      </p:sp>
      <p:grpSp>
        <p:nvGrpSpPr>
          <p:cNvPr id="45" name="44 Grupo"/>
          <p:cNvGrpSpPr/>
          <p:nvPr/>
        </p:nvGrpSpPr>
        <p:grpSpPr>
          <a:xfrm>
            <a:off x="547956" y="1628800"/>
            <a:ext cx="2520280" cy="1624246"/>
            <a:chOff x="547956" y="1628800"/>
            <a:chExt cx="2520280" cy="1624246"/>
          </a:xfrm>
        </p:grpSpPr>
        <p:sp>
          <p:nvSpPr>
            <p:cNvPr id="27" name="26 Redondear rectángulo de esquina diagonal"/>
            <p:cNvSpPr/>
            <p:nvPr/>
          </p:nvSpPr>
          <p:spPr>
            <a:xfrm>
              <a:off x="547956" y="1628800"/>
              <a:ext cx="2520280" cy="1181844"/>
            </a:xfrm>
            <a:prstGeom prst="round2Diag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6" name="25 Imagen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141"/>
            <a:stretch/>
          </p:blipFill>
          <p:spPr>
            <a:xfrm>
              <a:off x="683568" y="1755937"/>
              <a:ext cx="2232248" cy="952983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2" name="31 CuadroTexto"/>
            <p:cNvSpPr txBox="1"/>
            <p:nvPr/>
          </p:nvSpPr>
          <p:spPr>
            <a:xfrm>
              <a:off x="1044465" y="2852936"/>
              <a:ext cx="1583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>
                  <a:solidFill>
                    <a:schemeClr val="accent1"/>
                  </a:solidFill>
                </a:rPr>
                <a:t>P</a:t>
              </a:r>
              <a:r>
                <a:rPr lang="es-ES" sz="2000" b="1" dirty="0" smtClean="0">
                  <a:solidFill>
                    <a:schemeClr val="accent1"/>
                  </a:solidFill>
                </a:rPr>
                <a:t>rogramador</a:t>
              </a:r>
              <a:endParaRPr lang="es-E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45 Grupo"/>
          <p:cNvGrpSpPr/>
          <p:nvPr/>
        </p:nvGrpSpPr>
        <p:grpSpPr>
          <a:xfrm>
            <a:off x="3275856" y="1628800"/>
            <a:ext cx="2520280" cy="1593468"/>
            <a:chOff x="3275856" y="1628800"/>
            <a:chExt cx="2520280" cy="1593468"/>
          </a:xfrm>
        </p:grpSpPr>
        <p:sp>
          <p:nvSpPr>
            <p:cNvPr id="28" name="27 Redondear rectángulo de esquina diagonal"/>
            <p:cNvSpPr/>
            <p:nvPr/>
          </p:nvSpPr>
          <p:spPr>
            <a:xfrm>
              <a:off x="3275856" y="1628800"/>
              <a:ext cx="2520280" cy="1181844"/>
            </a:xfrm>
            <a:prstGeom prst="round2Diag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0" name="29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889" y="1748970"/>
              <a:ext cx="886213" cy="952983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3" name="32 CuadroTexto"/>
            <p:cNvSpPr txBox="1"/>
            <p:nvPr/>
          </p:nvSpPr>
          <p:spPr>
            <a:xfrm>
              <a:off x="3635896" y="2852936"/>
              <a:ext cx="1914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/>
                  </a:solidFill>
                </a:rPr>
                <a:t>Gestor de eventos</a:t>
              </a:r>
              <a:endParaRPr lang="es-E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7" name="46 Grupo"/>
          <p:cNvGrpSpPr/>
          <p:nvPr/>
        </p:nvGrpSpPr>
        <p:grpSpPr>
          <a:xfrm>
            <a:off x="6012160" y="1634540"/>
            <a:ext cx="2520280" cy="1587728"/>
            <a:chOff x="6012160" y="1634540"/>
            <a:chExt cx="2520280" cy="1587728"/>
          </a:xfrm>
        </p:grpSpPr>
        <p:sp>
          <p:nvSpPr>
            <p:cNvPr id="29" name="28 Redondear rectángulo de esquina diagonal"/>
            <p:cNvSpPr/>
            <p:nvPr/>
          </p:nvSpPr>
          <p:spPr>
            <a:xfrm>
              <a:off x="6012160" y="1634540"/>
              <a:ext cx="2520280" cy="1181844"/>
            </a:xfrm>
            <a:prstGeom prst="round2Diag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1" name="30 Imagen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6300192" y="1736811"/>
              <a:ext cx="1944216" cy="972109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4" name="33 CuadroTexto"/>
            <p:cNvSpPr txBox="1"/>
            <p:nvPr/>
          </p:nvSpPr>
          <p:spPr>
            <a:xfrm>
              <a:off x="6300192" y="2852936"/>
              <a:ext cx="2042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/>
                  </a:solidFill>
                </a:rPr>
                <a:t>Temas predefinidos</a:t>
              </a:r>
              <a:endParaRPr lang="es-E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401146" y="3429375"/>
            <a:ext cx="2653075" cy="804931"/>
            <a:chOff x="401146" y="3429375"/>
            <a:chExt cx="2653075" cy="804931"/>
          </a:xfrm>
        </p:grpSpPr>
        <p:sp>
          <p:nvSpPr>
            <p:cNvPr id="4" name="3 Forma libre"/>
            <p:cNvSpPr/>
            <p:nvPr/>
          </p:nvSpPr>
          <p:spPr>
            <a:xfrm>
              <a:off x="803611" y="3429375"/>
              <a:ext cx="2250610" cy="804931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6201" rIns="142240" bIns="7620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/>
                <a:t>Alarmas</a:t>
              </a:r>
              <a:endParaRPr lang="es-ES" sz="2000" kern="1200" dirty="0"/>
            </a:p>
          </p:txBody>
        </p:sp>
        <p:sp>
          <p:nvSpPr>
            <p:cNvPr id="5" name="4 Elipse"/>
            <p:cNvSpPr/>
            <p:nvPr/>
          </p:nvSpPr>
          <p:spPr>
            <a:xfrm>
              <a:off x="401146" y="3429376"/>
              <a:ext cx="804929" cy="804929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1" name="10 Grupo"/>
          <p:cNvGrpSpPr/>
          <p:nvPr/>
        </p:nvGrpSpPr>
        <p:grpSpPr>
          <a:xfrm>
            <a:off x="401146" y="4474582"/>
            <a:ext cx="2653075" cy="804930"/>
            <a:chOff x="401146" y="4474582"/>
            <a:chExt cx="2653075" cy="804930"/>
          </a:xfrm>
        </p:grpSpPr>
        <p:sp>
          <p:nvSpPr>
            <p:cNvPr id="6" name="5 Forma libre"/>
            <p:cNvSpPr/>
            <p:nvPr/>
          </p:nvSpPr>
          <p:spPr>
            <a:xfrm>
              <a:off x="803611" y="4474582"/>
              <a:ext cx="2250610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6201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/>
                <a:t>Luz temporizada</a:t>
              </a:r>
              <a:endParaRPr lang="es-ES" sz="2000" kern="1200" dirty="0"/>
            </a:p>
          </p:txBody>
        </p:sp>
        <p:sp>
          <p:nvSpPr>
            <p:cNvPr id="7" name="6 Elipse"/>
            <p:cNvSpPr/>
            <p:nvPr/>
          </p:nvSpPr>
          <p:spPr>
            <a:xfrm>
              <a:off x="401146" y="4474583"/>
              <a:ext cx="804929" cy="804929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000" r="-2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11 Grupo"/>
          <p:cNvGrpSpPr/>
          <p:nvPr/>
        </p:nvGrpSpPr>
        <p:grpSpPr>
          <a:xfrm>
            <a:off x="401146" y="5519789"/>
            <a:ext cx="2653076" cy="804930"/>
            <a:chOff x="401146" y="5519789"/>
            <a:chExt cx="2653076" cy="804930"/>
          </a:xfrm>
        </p:grpSpPr>
        <p:sp>
          <p:nvSpPr>
            <p:cNvPr id="8" name="7 Forma libre"/>
            <p:cNvSpPr/>
            <p:nvPr/>
          </p:nvSpPr>
          <p:spPr>
            <a:xfrm>
              <a:off x="803611" y="5519789"/>
              <a:ext cx="2250611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6201" rIns="142241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/>
                <a:t>Otros sistemas</a:t>
              </a:r>
              <a:endParaRPr lang="es-ES" sz="2000" kern="1200" dirty="0"/>
            </a:p>
          </p:txBody>
        </p:sp>
        <p:sp>
          <p:nvSpPr>
            <p:cNvPr id="9" name="8 Elipse"/>
            <p:cNvSpPr/>
            <p:nvPr/>
          </p:nvSpPr>
          <p:spPr>
            <a:xfrm>
              <a:off x="401146" y="5519790"/>
              <a:ext cx="804929" cy="804929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" b="-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2" name="21 Grupo"/>
          <p:cNvGrpSpPr/>
          <p:nvPr/>
        </p:nvGrpSpPr>
        <p:grpSpPr>
          <a:xfrm>
            <a:off x="3209458" y="3438667"/>
            <a:ext cx="2653075" cy="804931"/>
            <a:chOff x="3209458" y="3438667"/>
            <a:chExt cx="2653075" cy="804931"/>
          </a:xfrm>
        </p:grpSpPr>
        <p:sp>
          <p:nvSpPr>
            <p:cNvPr id="14" name="13 Forma libre"/>
            <p:cNvSpPr/>
            <p:nvPr/>
          </p:nvSpPr>
          <p:spPr>
            <a:xfrm>
              <a:off x="3611923" y="3438667"/>
              <a:ext cx="2250610" cy="804931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2391" rIns="135128" bIns="72391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smtClean="0"/>
                <a:t>Control de iluminación</a:t>
              </a:r>
              <a:endParaRPr lang="es-ES" sz="1900" kern="1200" dirty="0"/>
            </a:p>
          </p:txBody>
        </p:sp>
        <p:sp>
          <p:nvSpPr>
            <p:cNvPr id="15" name="14 Elipse"/>
            <p:cNvSpPr/>
            <p:nvPr/>
          </p:nvSpPr>
          <p:spPr>
            <a:xfrm>
              <a:off x="3209458" y="3438668"/>
              <a:ext cx="804929" cy="804929"/>
            </a:xfrm>
            <a:prstGeom prst="ellipse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2000" b="-1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20 Grupo"/>
          <p:cNvGrpSpPr/>
          <p:nvPr/>
        </p:nvGrpSpPr>
        <p:grpSpPr>
          <a:xfrm>
            <a:off x="3209458" y="4483874"/>
            <a:ext cx="2653075" cy="804930"/>
            <a:chOff x="3209458" y="4483874"/>
            <a:chExt cx="2653075" cy="804930"/>
          </a:xfrm>
        </p:grpSpPr>
        <p:sp>
          <p:nvSpPr>
            <p:cNvPr id="16" name="15 Forma libre"/>
            <p:cNvSpPr/>
            <p:nvPr/>
          </p:nvSpPr>
          <p:spPr>
            <a:xfrm>
              <a:off x="3611923" y="4483874"/>
              <a:ext cx="2250610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2391" rIns="135128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smtClean="0"/>
                <a:t>Climatización</a:t>
              </a:r>
              <a:endParaRPr lang="es-ES" sz="1900" kern="1200" dirty="0"/>
            </a:p>
          </p:txBody>
        </p:sp>
        <p:sp>
          <p:nvSpPr>
            <p:cNvPr id="17" name="16 Elipse"/>
            <p:cNvSpPr/>
            <p:nvPr/>
          </p:nvSpPr>
          <p:spPr>
            <a:xfrm>
              <a:off x="3209458" y="4483875"/>
              <a:ext cx="804929" cy="804929"/>
            </a:xfrm>
            <a:prstGeom prst="ellipse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0" name="19 Grupo"/>
          <p:cNvGrpSpPr/>
          <p:nvPr/>
        </p:nvGrpSpPr>
        <p:grpSpPr>
          <a:xfrm>
            <a:off x="3209458" y="5529081"/>
            <a:ext cx="2653076" cy="804930"/>
            <a:chOff x="3209458" y="5529081"/>
            <a:chExt cx="2653076" cy="804930"/>
          </a:xfrm>
        </p:grpSpPr>
        <p:sp>
          <p:nvSpPr>
            <p:cNvPr id="18" name="17 Forma libre"/>
            <p:cNvSpPr/>
            <p:nvPr/>
          </p:nvSpPr>
          <p:spPr>
            <a:xfrm>
              <a:off x="3611923" y="5529081"/>
              <a:ext cx="2250611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2391" rIns="135129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smtClean="0"/>
                <a:t>Ahorro energético</a:t>
              </a:r>
              <a:endParaRPr lang="es-ES" sz="1900" kern="1200" dirty="0"/>
            </a:p>
          </p:txBody>
        </p:sp>
        <p:sp>
          <p:nvSpPr>
            <p:cNvPr id="19" name="18 Elipse"/>
            <p:cNvSpPr/>
            <p:nvPr/>
          </p:nvSpPr>
          <p:spPr>
            <a:xfrm>
              <a:off x="3209458" y="5529082"/>
              <a:ext cx="804929" cy="804929"/>
            </a:xfrm>
            <a:prstGeom prst="ellipse">
              <a:avLst/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1000" b="-2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4" name="43 Grupo"/>
          <p:cNvGrpSpPr/>
          <p:nvPr/>
        </p:nvGrpSpPr>
        <p:grpSpPr>
          <a:xfrm>
            <a:off x="6017770" y="3451491"/>
            <a:ext cx="2653075" cy="804931"/>
            <a:chOff x="6017770" y="3451491"/>
            <a:chExt cx="2653075" cy="804931"/>
          </a:xfrm>
        </p:grpSpPr>
        <p:sp>
          <p:nvSpPr>
            <p:cNvPr id="24" name="23 Forma libre"/>
            <p:cNvSpPr/>
            <p:nvPr/>
          </p:nvSpPr>
          <p:spPr>
            <a:xfrm>
              <a:off x="6420235" y="3451491"/>
              <a:ext cx="2250610" cy="804931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95251" rIns="177800" bIns="95251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/>
                <a:t>Seguridad</a:t>
              </a:r>
              <a:endParaRPr lang="es-ES" sz="2500" kern="1200" dirty="0"/>
            </a:p>
          </p:txBody>
        </p:sp>
        <p:sp>
          <p:nvSpPr>
            <p:cNvPr id="25" name="24 Elipse"/>
            <p:cNvSpPr/>
            <p:nvPr/>
          </p:nvSpPr>
          <p:spPr>
            <a:xfrm>
              <a:off x="6017770" y="3451492"/>
              <a:ext cx="804929" cy="804929"/>
            </a:xfrm>
            <a:prstGeom prst="ellipse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00" b="-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3" name="42 Grupo"/>
          <p:cNvGrpSpPr/>
          <p:nvPr/>
        </p:nvGrpSpPr>
        <p:grpSpPr>
          <a:xfrm>
            <a:off x="6017770" y="4496698"/>
            <a:ext cx="2653075" cy="876520"/>
            <a:chOff x="6017770" y="4496698"/>
            <a:chExt cx="2653075" cy="876520"/>
          </a:xfrm>
        </p:grpSpPr>
        <p:sp>
          <p:nvSpPr>
            <p:cNvPr id="38" name="37 Forma libre"/>
            <p:cNvSpPr/>
            <p:nvPr/>
          </p:nvSpPr>
          <p:spPr>
            <a:xfrm>
              <a:off x="6420235" y="4496698"/>
              <a:ext cx="2250610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95251" rIns="17780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/>
                <a:t>Estudio</a:t>
              </a:r>
              <a:endParaRPr lang="es-ES" sz="2500" kern="1200" dirty="0"/>
            </a:p>
          </p:txBody>
        </p:sp>
        <p:sp>
          <p:nvSpPr>
            <p:cNvPr id="39" name="38 Elipse"/>
            <p:cNvSpPr/>
            <p:nvPr/>
          </p:nvSpPr>
          <p:spPr>
            <a:xfrm>
              <a:off x="6017770" y="4568289"/>
              <a:ext cx="804929" cy="804929"/>
            </a:xfrm>
            <a:prstGeom prst="ellipse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2" name="41 Grupo"/>
          <p:cNvGrpSpPr/>
          <p:nvPr/>
        </p:nvGrpSpPr>
        <p:grpSpPr>
          <a:xfrm>
            <a:off x="6017770" y="5541905"/>
            <a:ext cx="2653076" cy="804930"/>
            <a:chOff x="6017770" y="5541905"/>
            <a:chExt cx="2653076" cy="804930"/>
          </a:xfrm>
        </p:grpSpPr>
        <p:sp>
          <p:nvSpPr>
            <p:cNvPr id="40" name="39 Forma libre"/>
            <p:cNvSpPr/>
            <p:nvPr/>
          </p:nvSpPr>
          <p:spPr>
            <a:xfrm>
              <a:off x="6420235" y="5541905"/>
              <a:ext cx="2250611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95251" rIns="177801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/>
                <a:t>Relax</a:t>
              </a:r>
              <a:endParaRPr lang="es-ES" sz="2500" kern="1200" dirty="0"/>
            </a:p>
          </p:txBody>
        </p:sp>
        <p:sp>
          <p:nvSpPr>
            <p:cNvPr id="41" name="40 Elipse"/>
            <p:cNvSpPr/>
            <p:nvPr/>
          </p:nvSpPr>
          <p:spPr>
            <a:xfrm>
              <a:off x="6017770" y="5541906"/>
              <a:ext cx="804929" cy="804929"/>
            </a:xfrm>
            <a:prstGeom prst="ellipse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" r="-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1952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hombre-máquina</a:t>
            </a:r>
            <a:endParaRPr lang="es-ES" dirty="0"/>
          </a:p>
        </p:txBody>
      </p:sp>
      <p:grpSp>
        <p:nvGrpSpPr>
          <p:cNvPr id="3" name="2 Grupo"/>
          <p:cNvGrpSpPr/>
          <p:nvPr/>
        </p:nvGrpSpPr>
        <p:grpSpPr>
          <a:xfrm>
            <a:off x="611560" y="1700808"/>
            <a:ext cx="7992888" cy="2304256"/>
            <a:chOff x="611560" y="1700808"/>
            <a:chExt cx="7992888" cy="2304256"/>
          </a:xfrm>
        </p:grpSpPr>
        <p:sp>
          <p:nvSpPr>
            <p:cNvPr id="4" name="3 Redondear rectángulo de esquina diagonal"/>
            <p:cNvSpPr/>
            <p:nvPr/>
          </p:nvSpPr>
          <p:spPr>
            <a:xfrm>
              <a:off x="611560" y="1700808"/>
              <a:ext cx="7992888" cy="2304256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916832"/>
              <a:ext cx="1872208" cy="1872208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8" name="7 Grupo"/>
          <p:cNvGrpSpPr/>
          <p:nvPr/>
        </p:nvGrpSpPr>
        <p:grpSpPr>
          <a:xfrm>
            <a:off x="611560" y="4221088"/>
            <a:ext cx="8014840" cy="2304256"/>
            <a:chOff x="611560" y="4221088"/>
            <a:chExt cx="8014840" cy="2304256"/>
          </a:xfrm>
        </p:grpSpPr>
        <p:sp>
          <p:nvSpPr>
            <p:cNvPr id="5" name="4 Redondear rectángulo de esquina diagonal"/>
            <p:cNvSpPr/>
            <p:nvPr/>
          </p:nvSpPr>
          <p:spPr>
            <a:xfrm>
              <a:off x="611560" y="4221088"/>
              <a:ext cx="8014840" cy="2304256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4437112"/>
              <a:ext cx="1872208" cy="1872208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9" name="8 Rectángulo redondeado"/>
          <p:cNvSpPr/>
          <p:nvPr/>
        </p:nvSpPr>
        <p:spPr>
          <a:xfrm>
            <a:off x="2987824" y="4581128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accent1"/>
                </a:solidFill>
              </a:rPr>
              <a:t>RAH</a:t>
            </a:r>
            <a:endParaRPr lang="es-ES" sz="1200" dirty="0">
              <a:solidFill>
                <a:schemeClr val="accent1"/>
              </a:solidFill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4860032" y="4599012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accent1"/>
                </a:solidFill>
              </a:rPr>
              <a:t>TTS</a:t>
            </a:r>
            <a:endParaRPr lang="es-ES" sz="1200" dirty="0">
              <a:solidFill>
                <a:schemeClr val="accent1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6732240" y="4612704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chemeClr val="accent1"/>
                </a:solidFill>
              </a:rPr>
              <a:t>Gramática</a:t>
            </a:r>
            <a:endParaRPr lang="es-ES" sz="800" dirty="0">
              <a:solidFill>
                <a:schemeClr val="accent1"/>
              </a:solidFill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4860032" y="2078732"/>
            <a:ext cx="1656184" cy="1584176"/>
            <a:chOff x="4860032" y="2078732"/>
            <a:chExt cx="1656184" cy="1584176"/>
          </a:xfrm>
        </p:grpSpPr>
        <p:sp>
          <p:nvSpPr>
            <p:cNvPr id="15" name="14 Rectángulo redondeado"/>
            <p:cNvSpPr/>
            <p:nvPr/>
          </p:nvSpPr>
          <p:spPr>
            <a:xfrm>
              <a:off x="4860032" y="2078732"/>
              <a:ext cx="1656184" cy="1584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 dirty="0">
                <a:solidFill>
                  <a:schemeClr val="accent1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2" t="21624" r="50098" b="35512"/>
            <a:stretch/>
          </p:blipFill>
          <p:spPr bwMode="auto">
            <a:xfrm>
              <a:off x="4860032" y="2085565"/>
              <a:ext cx="1656184" cy="1554078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13 Rectángulo redondeado"/>
          <p:cNvSpPr/>
          <p:nvPr/>
        </p:nvSpPr>
        <p:spPr>
          <a:xfrm>
            <a:off x="2951820" y="2060848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accent1"/>
                </a:solidFill>
              </a:rPr>
              <a:t>ABC</a:t>
            </a:r>
            <a:endParaRPr lang="es-ES" sz="700" dirty="0">
              <a:solidFill>
                <a:schemeClr val="accent1"/>
              </a:solidFill>
            </a:endParaRPr>
          </a:p>
        </p:txBody>
      </p:sp>
      <p:grpSp>
        <p:nvGrpSpPr>
          <p:cNvPr id="17" name="16 Grupo"/>
          <p:cNvGrpSpPr/>
          <p:nvPr/>
        </p:nvGrpSpPr>
        <p:grpSpPr>
          <a:xfrm>
            <a:off x="6730640" y="2092424"/>
            <a:ext cx="1657784" cy="1584176"/>
            <a:chOff x="6730640" y="2092424"/>
            <a:chExt cx="1657784" cy="1584176"/>
          </a:xfrm>
        </p:grpSpPr>
        <p:sp>
          <p:nvSpPr>
            <p:cNvPr id="16" name="15 Rectángulo redondeado"/>
            <p:cNvSpPr/>
            <p:nvPr/>
          </p:nvSpPr>
          <p:spPr>
            <a:xfrm>
              <a:off x="6732240" y="2092424"/>
              <a:ext cx="1656184" cy="1584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 dirty="0">
                <a:solidFill>
                  <a:schemeClr val="accent1"/>
                </a:solidFill>
              </a:endParaRP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30640" y="2544664"/>
              <a:ext cx="1656184" cy="709793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61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Yamato Painting">
      <a:dk1>
        <a:sysClr val="windowText" lastClr="000000"/>
      </a:dk1>
      <a:lt1>
        <a:sysClr val="window" lastClr="FFFFFF"/>
      </a:lt1>
      <a:dk2>
        <a:srgbClr val="3F2D32"/>
      </a:dk2>
      <a:lt2>
        <a:srgbClr val="FEDD00"/>
      </a:lt2>
      <a:accent1>
        <a:srgbClr val="C24400"/>
      </a:accent1>
      <a:accent2>
        <a:srgbClr val="3F7228"/>
      </a:accent2>
      <a:accent3>
        <a:srgbClr val="516086"/>
      </a:accent3>
      <a:accent4>
        <a:srgbClr val="956A86"/>
      </a:accent4>
      <a:accent5>
        <a:srgbClr val="E87981"/>
      </a:accent5>
      <a:accent6>
        <a:srgbClr val="8D8628"/>
      </a:accent6>
      <a:hlink>
        <a:srgbClr val="0000FF"/>
      </a:hlink>
      <a:folHlink>
        <a:srgbClr val="80008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1028</TotalTime>
  <Words>1112</Words>
  <Application>Microsoft Office PowerPoint</Application>
  <PresentationFormat>Presentación en pantalla (4:3)</PresentationFormat>
  <Paragraphs>233</Paragraphs>
  <Slides>18</Slides>
  <Notes>14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Claridad</vt:lpstr>
      <vt:lpstr>Presentación de PowerPoint</vt:lpstr>
      <vt:lpstr>Índice</vt:lpstr>
      <vt:lpstr>Introducción: ¿Qué es IntelliRoom?</vt:lpstr>
      <vt:lpstr>Objetivos del proyecto</vt:lpstr>
      <vt:lpstr>Arquitectura IntelliRoom</vt:lpstr>
      <vt:lpstr>Características: funciones</vt:lpstr>
      <vt:lpstr>Características: funciones</vt:lpstr>
      <vt:lpstr>Características: activadores</vt:lpstr>
      <vt:lpstr>Características: hombre-máquina</vt:lpstr>
      <vt:lpstr>Ejemplo de funciones avanzadas</vt:lpstr>
      <vt:lpstr>Dispositivos de IntelliRoom</vt:lpstr>
      <vt:lpstr>Puntos fuertes de IntelliRoom</vt:lpstr>
      <vt:lpstr>Presentación de PowerPoint</vt:lpstr>
      <vt:lpstr>Dedicación</vt:lpstr>
      <vt:lpstr>Futuras mejoras</vt:lpstr>
      <vt:lpstr>Conclusiones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Gómez</dc:creator>
  <cp:lastModifiedBy>Rafael Gómez García</cp:lastModifiedBy>
  <cp:revision>63</cp:revision>
  <dcterms:created xsi:type="dcterms:W3CDTF">2011-06-30T10:28:05Z</dcterms:created>
  <dcterms:modified xsi:type="dcterms:W3CDTF">2011-07-13T19:44:03Z</dcterms:modified>
</cp:coreProperties>
</file>